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  <p:sldMasterId id="2147483816" r:id="rId3"/>
  </p:sldMasterIdLst>
  <p:notesMasterIdLst>
    <p:notesMasterId r:id="rId11"/>
  </p:notesMasterIdLst>
  <p:sldIdLst>
    <p:sldId id="272" r:id="rId4"/>
    <p:sldId id="283" r:id="rId5"/>
    <p:sldId id="293" r:id="rId6"/>
    <p:sldId id="280" r:id="rId7"/>
    <p:sldId id="294" r:id="rId8"/>
    <p:sldId id="278" r:id="rId9"/>
    <p:sldId id="292" r:id="rId10"/>
  </p:sldIdLst>
  <p:sldSz cx="9144000" cy="5143500" type="screen16x9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66"/>
    <a:srgbClr val="FFCC00"/>
    <a:srgbClr val="00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10" autoAdjust="0"/>
  </p:normalViewPr>
  <p:slideViewPr>
    <p:cSldViewPr>
      <p:cViewPr varScale="1">
        <p:scale>
          <a:sx n="86" d="100"/>
          <a:sy n="86" d="100"/>
        </p:scale>
        <p:origin x="720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35291-34A2-43C8-A101-5AAB0902AFD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1EB0C-17FD-48E3-B46C-C7159EC8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7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2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41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0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1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9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9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2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7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2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4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9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869532"/>
            <a:ext cx="7772400" cy="702469"/>
          </a:xfrm>
        </p:spPr>
        <p:txBody>
          <a:bodyPr/>
          <a:lstStyle>
            <a:lvl1pPr algn="l">
              <a:defRPr sz="4000" smtClean="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4572000"/>
            <a:ext cx="6400800" cy="400050"/>
          </a:xfrm>
        </p:spPr>
        <p:txBody>
          <a:bodyPr/>
          <a:lstStyle>
            <a:lvl1pPr marL="0" indent="0">
              <a:buFontTx/>
              <a:buNone/>
              <a:defRPr sz="24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7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9144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8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8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114300"/>
            <a:ext cx="20764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"/>
            <a:ext cx="607695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8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5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0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175F-069C-4B76-9B15-7546C032483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43BD-8CE4-4D9A-912B-C6026F2D605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7162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3EFE673F-148B-4563-B4BF-34F62CBCD4E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6FC4D356-A0A6-4E9F-8FE1-FDB210531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sndAc>
          <p:endSnd/>
        </p:sndAc>
      </p:transition>
    </mc:Choice>
    <mc:Fallback xmlns="">
      <p:transition spd="med">
        <p:sndAc>
          <p:endSnd/>
        </p:sndAc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53666"/>
            <a:ext cx="8686800" cy="234315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305800" cy="3799820"/>
          </a:xfrm>
        </p:spPr>
        <p:txBody>
          <a:bodyPr/>
          <a:lstStyle/>
          <a:p>
            <a:r>
              <a:rPr lang="en-US" sz="6200" dirty="0" err="1">
                <a:solidFill>
                  <a:srgbClr val="FFCC66"/>
                </a:solidFill>
                <a:effectLst>
                  <a:outerShdw blurRad="165100" dist="88900" dir="3180000" algn="tl" rotWithShape="0">
                    <a:prstClr val="black"/>
                  </a:outerShdw>
                </a:effectLst>
                <a:latin typeface="Microsoft Tai Le" pitchFamily="34" charset="0"/>
                <a:cs typeface="Microsoft Tai Le" pitchFamily="34" charset="0"/>
              </a:rPr>
              <a:t>Pravo</a:t>
            </a:r>
            <a:r>
              <a:rPr lang="en-US" sz="6200" dirty="0">
                <a:solidFill>
                  <a:srgbClr val="FFCC66"/>
                </a:solidFill>
                <a:effectLst>
                  <a:outerShdw blurRad="165100" dist="88900" dir="3180000" algn="tl" rotWithShape="0">
                    <a:prstClr val="black"/>
                  </a:outerShdw>
                </a:effectLst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en-US" sz="6200" dirty="0" err="1" smtClean="0">
                <a:solidFill>
                  <a:srgbClr val="FFCC66"/>
                </a:solidFill>
                <a:effectLst>
                  <a:outerShdw blurRad="165100" dist="88900" dir="3180000" algn="tl" rotWithShape="0">
                    <a:prstClr val="black"/>
                  </a:outerShdw>
                </a:effectLst>
                <a:latin typeface="Microsoft Tai Le" pitchFamily="34" charset="0"/>
                <a:cs typeface="Microsoft Tai Le" pitchFamily="34" charset="0"/>
              </a:rPr>
              <a:t>konkurencije</a:t>
            </a:r>
            <a:endParaRPr lang="en-US" sz="6200" dirty="0">
              <a:solidFill>
                <a:srgbClr val="FFCC66"/>
              </a:solidFill>
              <a:effectLst>
                <a:outerShdw blurRad="165100" dist="88900" dir="3180000" algn="tl" rotWithShape="0">
                  <a:prstClr val="black"/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592" y="3363780"/>
            <a:ext cx="81208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Prof. </a:t>
            </a:r>
            <a:r>
              <a:rPr lang="en-US" b="1" dirty="0" err="1">
                <a:solidFill>
                  <a:schemeClr val="bg1"/>
                </a:solidFill>
              </a:rPr>
              <a:t>dr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Dražen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Cerović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EU COMPETITION LAW AND THE INTERNAL MARKET – BASIC PRINCIPLES / </a:t>
            </a:r>
            <a:r>
              <a:rPr lang="en-US" b="1" dirty="0" err="1">
                <a:solidFill>
                  <a:schemeClr val="bg1"/>
                </a:solidFill>
              </a:rPr>
              <a:t>Pravo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konkurencije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rgbClr val="FFFF66"/>
                </a:solidFill>
              </a:rPr>
              <a:t>MONOPOLI – UZROCI, VRSTE I EFEKTI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u="sng" dirty="0" smtClean="0">
                <a:solidFill>
                  <a:schemeClr val="bg1"/>
                </a:solidFill>
              </a:rPr>
              <a:t>Lecture 2/</a:t>
            </a:r>
            <a:r>
              <a:rPr lang="en-US" b="1" u="sng" dirty="0" err="1" smtClean="0">
                <a:solidFill>
                  <a:schemeClr val="bg1"/>
                </a:solidFill>
              </a:rPr>
              <a:t>Lekcija</a:t>
            </a:r>
            <a:r>
              <a:rPr lang="en-US" b="1" u="sng" dirty="0" smtClean="0">
                <a:solidFill>
                  <a:schemeClr val="bg1"/>
                </a:solidFill>
              </a:rPr>
              <a:t> 2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sr-Latn-ME" sz="2000" dirty="0" smtClean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</a:t>
            </a:r>
            <a:r>
              <a:rPr lang="sr-Latn-ME" sz="20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studije Pravnog fakulteta UCG</a:t>
            </a:r>
            <a:endParaRPr lang="en-US" sz="20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pic>
        <p:nvPicPr>
          <p:cNvPr id="6" name="Picture 5" descr="mlim bijeli.png">
            <a:extLst>
              <a:ext uri="{FF2B5EF4-FFF2-40B4-BE49-F238E27FC236}">
                <a16:creationId xmlns="" xmlns:a16="http://schemas.microsoft.com/office/drawing/2014/main" id="{DBA444DF-57B4-4000-990E-9E9BFEB3514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438150"/>
            <a:ext cx="1991543" cy="8678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B2A958D-609E-4B66-B558-D267E2A8F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84048" b="29515"/>
          <a:stretch>
            <a:fillRect/>
          </a:stretch>
        </p:blipFill>
        <p:spPr bwMode="auto">
          <a:xfrm>
            <a:off x="7423720" y="225517"/>
            <a:ext cx="141548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12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/>
    </mc:Choice>
    <mc:Fallback xmlns="">
      <p:transition spd="med" advClick="0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9172" y="1128414"/>
            <a:ext cx="4194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600" b="1" dirty="0">
                <a:solidFill>
                  <a:schemeClr val="bg1"/>
                </a:solidFill>
              </a:rPr>
              <a:t>MONOPOL I MONOPOLSKO </a:t>
            </a:r>
            <a:r>
              <a:rPr lang="en-GB" sz="1600" b="1" dirty="0" err="1">
                <a:solidFill>
                  <a:schemeClr val="bg1"/>
                </a:solidFill>
              </a:rPr>
              <a:t>PONAŠANjE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6813" y="1585457"/>
            <a:ext cx="625203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200" b="1" dirty="0" smtClean="0">
                <a:solidFill>
                  <a:schemeClr val="bg1"/>
                </a:solidFill>
              </a:rPr>
              <a:t>DEFINISANJE </a:t>
            </a:r>
            <a:r>
              <a:rPr lang="en-GB" sz="1200" b="1" dirty="0">
                <a:solidFill>
                  <a:schemeClr val="bg1"/>
                </a:solidFill>
              </a:rPr>
              <a:t>MONOPOLA</a:t>
            </a:r>
            <a:endParaRPr lang="en-US" sz="1200" b="1" dirty="0">
              <a:solidFill>
                <a:schemeClr val="bg1"/>
              </a:solidFill>
            </a:endParaRPr>
          </a:p>
          <a:p>
            <a:pPr lvl="0"/>
            <a:endParaRPr lang="en-GB" sz="800" b="1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err="1">
                <a:solidFill>
                  <a:schemeClr val="bg1"/>
                </a:solidFill>
              </a:rPr>
              <a:t>Monopol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situacija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kojoj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strani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ponude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samo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privredni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subjekat</a:t>
            </a:r>
            <a:r>
              <a:rPr lang="en-GB" sz="800" dirty="0">
                <a:solidFill>
                  <a:schemeClr val="bg1"/>
                </a:solidFill>
              </a:rPr>
              <a:t> - </a:t>
            </a:r>
            <a:r>
              <a:rPr lang="en-GB" sz="800" dirty="0" err="1">
                <a:solidFill>
                  <a:schemeClr val="bg1"/>
                </a:solidFill>
              </a:rPr>
              <a:t>samo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proizvođač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prodavac</a:t>
            </a:r>
            <a:r>
              <a:rPr lang="en-GB" sz="800" dirty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>
                <a:solidFill>
                  <a:schemeClr val="bg1"/>
                </a:solidFill>
              </a:rPr>
              <a:t>U tom </a:t>
            </a:r>
            <a:r>
              <a:rPr lang="en-GB" sz="800" dirty="0" err="1">
                <a:solidFill>
                  <a:schemeClr val="bg1"/>
                </a:solidFill>
              </a:rPr>
              <a:t>pogledu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ekonomska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teorija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savršeno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jasna</a:t>
            </a:r>
            <a:r>
              <a:rPr lang="en-GB" sz="800" dirty="0">
                <a:solidFill>
                  <a:schemeClr val="bg1"/>
                </a:solidFill>
              </a:rPr>
              <a:t>: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više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privrednih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subjekata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strani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ponude</a:t>
            </a:r>
            <a:r>
              <a:rPr lang="en-GB" sz="800" dirty="0">
                <a:solidFill>
                  <a:schemeClr val="bg1"/>
                </a:solidFill>
              </a:rPr>
              <a:t>, ne </a:t>
            </a:r>
            <a:r>
              <a:rPr lang="en-GB" sz="800" dirty="0" err="1">
                <a:solidFill>
                  <a:schemeClr val="bg1"/>
                </a:solidFill>
              </a:rPr>
              <a:t>može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biti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riječ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o </a:t>
            </a:r>
            <a:r>
              <a:rPr lang="en-GB" sz="800" dirty="0" err="1">
                <a:solidFill>
                  <a:schemeClr val="bg1"/>
                </a:solidFill>
              </a:rPr>
              <a:t>monopolu</a:t>
            </a:r>
            <a:r>
              <a:rPr lang="en-GB" sz="800" dirty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 err="1">
                <a:solidFill>
                  <a:schemeClr val="bg1"/>
                </a:solidFill>
              </a:rPr>
              <a:t>Međutim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postojanje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samo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jednog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privrednog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subjekta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predstavlja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potreban,ali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ne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dovoljan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uslov</a:t>
            </a:r>
            <a:r>
              <a:rPr lang="en-GB" sz="800" dirty="0">
                <a:solidFill>
                  <a:schemeClr val="bg1"/>
                </a:solidFill>
              </a:rPr>
              <a:t> da bi se </a:t>
            </a:r>
            <a:r>
              <a:rPr lang="en-GB" sz="800" dirty="0" err="1">
                <a:solidFill>
                  <a:schemeClr val="bg1"/>
                </a:solidFill>
              </a:rPr>
              <a:t>određena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struktura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okarakterisala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kao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monopol.Za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to je </a:t>
            </a:r>
            <a:r>
              <a:rPr lang="en-GB" sz="800" dirty="0" err="1">
                <a:solidFill>
                  <a:schemeClr val="bg1"/>
                </a:solidFill>
              </a:rPr>
              <a:t>potrebno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bude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ispunjeno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još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nekoliko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uslova</a:t>
            </a:r>
            <a:r>
              <a:rPr lang="en-GB" sz="800" dirty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 err="1">
                <a:solidFill>
                  <a:schemeClr val="bg1"/>
                </a:solidFill>
              </a:rPr>
              <a:t>Prvi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potreban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uslov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za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postojanje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jeste</a:t>
            </a:r>
            <a:r>
              <a:rPr lang="en-GB" sz="800" dirty="0">
                <a:solidFill>
                  <a:schemeClr val="bg1"/>
                </a:solidFill>
              </a:rPr>
              <a:t> da je </a:t>
            </a:r>
            <a:r>
              <a:rPr lang="en-GB" sz="800" dirty="0" err="1">
                <a:solidFill>
                  <a:schemeClr val="bg1"/>
                </a:solidFill>
              </a:rPr>
              <a:t>proizvod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nudi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monopolista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homogen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b="1" dirty="0">
                <a:solidFill>
                  <a:schemeClr val="bg1"/>
                </a:solidFill>
              </a:rPr>
              <a:t>ne </a:t>
            </a:r>
            <a:r>
              <a:rPr lang="en-GB" sz="800" b="1" dirty="0" err="1">
                <a:solidFill>
                  <a:schemeClr val="bg1"/>
                </a:solidFill>
              </a:rPr>
              <a:t>postoje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supstituti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endParaRPr lang="en-GB" sz="800" b="1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tom </a:t>
            </a:r>
            <a:r>
              <a:rPr lang="en-GB" sz="800" dirty="0" err="1" smtClean="0">
                <a:solidFill>
                  <a:schemeClr val="bg1"/>
                </a:solidFill>
              </a:rPr>
              <a:t>proizvodu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 smtClean="0">
                <a:solidFill>
                  <a:schemeClr val="bg1"/>
                </a:solidFill>
              </a:rPr>
              <a:t>Ukoliko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supstituti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kupac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mogućnost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izbora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između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različitih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proizvođača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očigledno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</a:rPr>
              <a:t>je</a:t>
            </a: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da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konkurencija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u </a:t>
            </a:r>
            <a:r>
              <a:rPr lang="en-GB" sz="800" dirty="0" err="1">
                <a:solidFill>
                  <a:schemeClr val="bg1"/>
                </a:solidFill>
              </a:rPr>
              <a:t>smislu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nadmetanja</a:t>
            </a:r>
            <a:r>
              <a:rPr lang="en-GB" sz="800" dirty="0">
                <a:solidFill>
                  <a:schemeClr val="bg1"/>
                </a:solidFill>
              </a:rPr>
              <a:t>, pa </a:t>
            </a:r>
            <a:r>
              <a:rPr lang="en-GB" sz="800" dirty="0" err="1">
                <a:solidFill>
                  <a:schemeClr val="bg1"/>
                </a:solidFill>
              </a:rPr>
              <a:t>nema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osnove</a:t>
            </a:r>
            <a:r>
              <a:rPr lang="en-GB" sz="800" dirty="0">
                <a:solidFill>
                  <a:schemeClr val="bg1"/>
                </a:solidFill>
              </a:rPr>
              <a:t> da se </a:t>
            </a:r>
            <a:r>
              <a:rPr lang="en-GB" sz="800" dirty="0" err="1">
                <a:solidFill>
                  <a:schemeClr val="bg1"/>
                </a:solidFill>
              </a:rPr>
              <a:t>takva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struktura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proglasi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monopolom</a:t>
            </a:r>
            <a:r>
              <a:rPr lang="en-GB" sz="800" dirty="0">
                <a:solidFill>
                  <a:schemeClr val="bg1"/>
                </a:solidFill>
              </a:rPr>
              <a:t>: </a:t>
            </a:r>
            <a:r>
              <a:rPr lang="en-GB" sz="800" dirty="0" err="1">
                <a:solidFill>
                  <a:schemeClr val="bg1"/>
                </a:solidFill>
              </a:rPr>
              <a:t>konkurencija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na</a:t>
            </a:r>
            <a:endParaRPr lang="en-GB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strani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ponude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dva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pojma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isključuju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drugog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endParaRPr lang="en-US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>
                <a:solidFill>
                  <a:schemeClr val="bg1"/>
                </a:solidFill>
              </a:rPr>
              <a:t>Druga </a:t>
            </a:r>
            <a:r>
              <a:rPr lang="en-GB" sz="800" dirty="0" err="1">
                <a:solidFill>
                  <a:schemeClr val="bg1"/>
                </a:solidFill>
              </a:rPr>
              <a:t>pretpostavka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tj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potreban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uslov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za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postojanje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odnosi</a:t>
            </a:r>
            <a:r>
              <a:rPr lang="en-GB" sz="800" dirty="0">
                <a:solidFill>
                  <a:schemeClr val="bg1"/>
                </a:solidFill>
              </a:rPr>
              <a:t> se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postojanje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barijera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ulasku</a:t>
            </a:r>
            <a:r>
              <a:rPr lang="en-GB" sz="800" b="1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ne </a:t>
            </a:r>
            <a:r>
              <a:rPr lang="en-GB" sz="800" dirty="0" err="1" smtClean="0">
                <a:solidFill>
                  <a:schemeClr val="bg1"/>
                </a:solidFill>
              </a:rPr>
              <a:t>postoje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barijere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ulasku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slobodan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ulazak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granu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sama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činjenica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samo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preduzeće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</a:rPr>
              <a:t>ne </a:t>
            </a:r>
            <a:r>
              <a:rPr lang="en-GB" sz="800" dirty="0" err="1" smtClean="0">
                <a:solidFill>
                  <a:schemeClr val="bg1"/>
                </a:solidFill>
              </a:rPr>
              <a:t>dovodi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do toga da </a:t>
            </a:r>
            <a:r>
              <a:rPr lang="en-GB" sz="800" dirty="0" err="1">
                <a:solidFill>
                  <a:schemeClr val="bg1"/>
                </a:solidFill>
              </a:rPr>
              <a:t>će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</a:rPr>
              <a:t>se</a:t>
            </a: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ono </a:t>
            </a:r>
            <a:r>
              <a:rPr lang="en-GB" sz="800" dirty="0" err="1">
                <a:solidFill>
                  <a:schemeClr val="bg1"/>
                </a:solidFill>
              </a:rPr>
              <a:t>monopolski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ponašati</a:t>
            </a:r>
            <a:r>
              <a:rPr lang="en-GB" sz="800" dirty="0">
                <a:solidFill>
                  <a:schemeClr val="bg1"/>
                </a:solidFill>
              </a:rPr>
              <a:t>, pa se </a:t>
            </a:r>
            <a:r>
              <a:rPr lang="en-GB" sz="800" dirty="0" err="1">
                <a:solidFill>
                  <a:schemeClr val="bg1"/>
                </a:solidFill>
              </a:rPr>
              <a:t>stoga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ne </a:t>
            </a:r>
            <a:r>
              <a:rPr lang="en-GB" sz="800" dirty="0" err="1">
                <a:solidFill>
                  <a:schemeClr val="bg1"/>
                </a:solidFill>
              </a:rPr>
              <a:t>može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govoriti</a:t>
            </a:r>
            <a:r>
              <a:rPr lang="en-GB" sz="800" dirty="0">
                <a:solidFill>
                  <a:schemeClr val="bg1"/>
                </a:solidFill>
              </a:rPr>
              <a:t> o </a:t>
            </a:r>
            <a:r>
              <a:rPr lang="en-GB" sz="800" dirty="0" err="1">
                <a:solidFill>
                  <a:schemeClr val="bg1"/>
                </a:solidFill>
              </a:rPr>
              <a:t>monopolu</a:t>
            </a:r>
            <a:r>
              <a:rPr lang="en-GB" sz="800" dirty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pPr lvl="0"/>
            <a:endParaRPr lang="en-GB" sz="800" b="1" dirty="0" smtClean="0">
              <a:solidFill>
                <a:schemeClr val="bg1"/>
              </a:solidFill>
            </a:endParaRPr>
          </a:p>
          <a:p>
            <a:pPr lvl="0"/>
            <a:endParaRPr lang="en-GB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4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40263" y="46652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4194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600" b="1" dirty="0">
                <a:solidFill>
                  <a:schemeClr val="bg1"/>
                </a:solidFill>
              </a:rPr>
              <a:t>MONOPOL I MONOPOLSKO </a:t>
            </a:r>
            <a:r>
              <a:rPr lang="en-GB" sz="1600" b="1" dirty="0" err="1">
                <a:solidFill>
                  <a:schemeClr val="bg1"/>
                </a:solidFill>
              </a:rPr>
              <a:t>PONAŠANjE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1949491"/>
            <a:ext cx="531214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b="1" dirty="0">
                <a:solidFill>
                  <a:schemeClr val="bg1"/>
                </a:solidFill>
              </a:rPr>
              <a:t>MONOPOLSKO </a:t>
            </a:r>
            <a:r>
              <a:rPr lang="en-GB" sz="1200" b="1" dirty="0" err="1">
                <a:solidFill>
                  <a:schemeClr val="bg1"/>
                </a:solidFill>
              </a:rPr>
              <a:t>PONAŠANjE</a:t>
            </a:r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GB" sz="800" b="1" dirty="0">
              <a:solidFill>
                <a:schemeClr val="bg1"/>
              </a:solidFill>
            </a:endParaRPr>
          </a:p>
          <a:p>
            <a:pPr algn="just"/>
            <a:r>
              <a:rPr lang="en-US" sz="800" dirty="0" err="1">
                <a:solidFill>
                  <a:schemeClr val="bg1"/>
                </a:solidFill>
              </a:rPr>
              <a:t>Kako</a:t>
            </a:r>
            <a:r>
              <a:rPr lang="en-US" sz="800" dirty="0">
                <a:solidFill>
                  <a:schemeClr val="bg1"/>
                </a:solidFill>
              </a:rPr>
              <a:t> se </a:t>
            </a:r>
            <a:r>
              <a:rPr lang="en-US" sz="800" dirty="0" err="1">
                <a:solidFill>
                  <a:schemeClr val="bg1"/>
                </a:solidFill>
              </a:rPr>
              <a:t>ponaša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monopolista</a:t>
            </a:r>
            <a:r>
              <a:rPr lang="en-US" sz="800" dirty="0">
                <a:solidFill>
                  <a:schemeClr val="bg1"/>
                </a:solidFill>
              </a:rPr>
              <a:t>? Kao </a:t>
            </a:r>
            <a:r>
              <a:rPr lang="en-US" sz="800" dirty="0" err="1">
                <a:solidFill>
                  <a:schemeClr val="bg1"/>
                </a:solidFill>
              </a:rPr>
              <a:t>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svaki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drugi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preduzetnik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monopolista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maksimizuje</a:t>
            </a:r>
            <a:r>
              <a:rPr lang="en-US" sz="800" dirty="0">
                <a:solidFill>
                  <a:schemeClr val="bg1"/>
                </a:solidFill>
              </a:rPr>
              <a:t> profit. </a:t>
            </a:r>
          </a:p>
          <a:p>
            <a:pPr algn="just"/>
            <a:r>
              <a:rPr lang="en-US" sz="800" dirty="0">
                <a:solidFill>
                  <a:schemeClr val="bg1"/>
                </a:solidFill>
              </a:rPr>
              <a:t>U tom </a:t>
            </a:r>
            <a:r>
              <a:rPr lang="en-US" sz="800" dirty="0" err="1">
                <a:solidFill>
                  <a:schemeClr val="bg1"/>
                </a:solidFill>
              </a:rPr>
              <a:t>pogledu</a:t>
            </a:r>
            <a:r>
              <a:rPr lang="en-US" sz="800" dirty="0">
                <a:solidFill>
                  <a:schemeClr val="bg1"/>
                </a:solidFill>
              </a:rPr>
              <a:t> ne </a:t>
            </a:r>
            <a:r>
              <a:rPr lang="en-US" sz="800" dirty="0" err="1">
                <a:solidFill>
                  <a:schemeClr val="bg1"/>
                </a:solidFill>
              </a:rPr>
              <a:t>postoji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bilo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kakva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razlika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između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bilo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kog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preduzetnika</a:t>
            </a:r>
            <a:r>
              <a:rPr lang="sr-Latn-ME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koji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>
                <a:solidFill>
                  <a:schemeClr val="bg1"/>
                </a:solidFill>
              </a:rPr>
              <a:t>je </a:t>
            </a:r>
            <a:r>
              <a:rPr lang="en-US" sz="800" dirty="0" err="1">
                <a:solidFill>
                  <a:schemeClr val="bg1"/>
                </a:solidFill>
              </a:rPr>
              <a:t>izložen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konkurenciji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tržištu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r>
              <a:rPr lang="en-US" sz="800" dirty="0" err="1">
                <a:solidFill>
                  <a:schemeClr val="bg1"/>
                </a:solidFill>
              </a:rPr>
              <a:t>Razlika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postoji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međutim</a:t>
            </a:r>
            <a:r>
              <a:rPr lang="en-US" sz="800" dirty="0">
                <a:solidFill>
                  <a:schemeClr val="bg1"/>
                </a:solidFill>
              </a:rPr>
              <a:t>, u tome </a:t>
            </a:r>
            <a:r>
              <a:rPr lang="en-US" sz="800" dirty="0" err="1">
                <a:solidFill>
                  <a:schemeClr val="bg1"/>
                </a:solidFill>
              </a:rPr>
              <a:t>što</a:t>
            </a:r>
            <a:r>
              <a:rPr lang="en-US" sz="800" dirty="0">
                <a:solidFill>
                  <a:schemeClr val="bg1"/>
                </a:solidFill>
              </a:rPr>
              <a:t> se </a:t>
            </a:r>
            <a:r>
              <a:rPr lang="en-US" sz="800" dirty="0" err="1" smtClean="0">
                <a:solidFill>
                  <a:schemeClr val="bg1"/>
                </a:solidFill>
              </a:rPr>
              <a:t>monopolista</a:t>
            </a:r>
            <a:r>
              <a:rPr lang="sr-Latn-ME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uv</a:t>
            </a:r>
            <a:r>
              <a:rPr lang="sr-Latn-ME" sz="800" dirty="0" smtClean="0">
                <a:solidFill>
                  <a:schemeClr val="bg1"/>
                </a:solidFill>
              </a:rPr>
              <a:t>ij</a:t>
            </a:r>
            <a:r>
              <a:rPr lang="en-US" sz="800" dirty="0" err="1" smtClean="0">
                <a:solidFill>
                  <a:schemeClr val="bg1"/>
                </a:solidFill>
              </a:rPr>
              <a:t>ek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suočava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agregatnom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tražnjom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odnosno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negativno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nagnutom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krivom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tražnje</a:t>
            </a:r>
            <a:r>
              <a:rPr lang="en-US" sz="800" dirty="0">
                <a:solidFill>
                  <a:schemeClr val="bg1"/>
                </a:solidFill>
              </a:rPr>
              <a:t> - to </a:t>
            </a:r>
            <a:r>
              <a:rPr lang="en-US" sz="800" dirty="0" smtClean="0">
                <a:solidFill>
                  <a:schemeClr val="bg1"/>
                </a:solidFill>
              </a:rPr>
              <a:t>je</a:t>
            </a:r>
            <a:r>
              <a:rPr lang="sr-Latn-ME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posledica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činjenice</a:t>
            </a:r>
            <a:r>
              <a:rPr lang="en-US" sz="800" dirty="0">
                <a:solidFill>
                  <a:schemeClr val="bg1"/>
                </a:solidFill>
              </a:rPr>
              <a:t> da je </a:t>
            </a:r>
            <a:r>
              <a:rPr lang="en-US" sz="800" dirty="0" err="1">
                <a:solidFill>
                  <a:schemeClr val="bg1"/>
                </a:solidFill>
              </a:rPr>
              <a:t>monopolista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jedini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privredni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subjekat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strani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tražnje</a:t>
            </a:r>
            <a:r>
              <a:rPr lang="en-US" sz="800" dirty="0" smtClean="0">
                <a:solidFill>
                  <a:schemeClr val="bg1"/>
                </a:solidFill>
              </a:rPr>
              <a:t>.</a:t>
            </a:r>
            <a:r>
              <a:rPr lang="sr-Latn-ME" sz="800" dirty="0" smtClean="0">
                <a:solidFill>
                  <a:schemeClr val="bg1"/>
                </a:solidFill>
              </a:rPr>
              <a:t> </a:t>
            </a:r>
            <a:r>
              <a:rPr lang="en-US" sz="800" dirty="0" smtClean="0">
                <a:solidFill>
                  <a:schemeClr val="bg1"/>
                </a:solidFill>
              </a:rPr>
              <a:t>U </a:t>
            </a:r>
            <a:r>
              <a:rPr lang="en-US" sz="800" dirty="0" err="1">
                <a:solidFill>
                  <a:schemeClr val="bg1"/>
                </a:solidFill>
              </a:rPr>
              <a:t>uslovima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savršene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konkurencije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proizvođač</a:t>
            </a:r>
            <a:r>
              <a:rPr lang="en-US" sz="800" dirty="0">
                <a:solidFill>
                  <a:schemeClr val="bg1"/>
                </a:solidFill>
              </a:rPr>
              <a:t> se </a:t>
            </a:r>
            <a:r>
              <a:rPr lang="en-US" sz="800" dirty="0" err="1">
                <a:solidFill>
                  <a:schemeClr val="bg1"/>
                </a:solidFill>
              </a:rPr>
              <a:t>suočava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rezidualnom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tražnjom,odnosno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horizontalnom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krivom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tražnje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800" dirty="0">
                <a:solidFill>
                  <a:schemeClr val="bg1"/>
                </a:solidFill>
              </a:rPr>
              <a:t>Bez </a:t>
            </a:r>
            <a:r>
              <a:rPr lang="en-US" sz="800" dirty="0" err="1">
                <a:solidFill>
                  <a:schemeClr val="bg1"/>
                </a:solidFill>
              </a:rPr>
              <a:t>obzira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to </a:t>
            </a:r>
            <a:r>
              <a:rPr lang="en-US" sz="800" dirty="0" err="1">
                <a:solidFill>
                  <a:schemeClr val="bg1"/>
                </a:solidFill>
              </a:rPr>
              <a:t>koliki</a:t>
            </a:r>
            <a:r>
              <a:rPr lang="en-US" sz="800" dirty="0">
                <a:solidFill>
                  <a:schemeClr val="bg1"/>
                </a:solidFill>
              </a:rPr>
              <a:t> je </a:t>
            </a:r>
            <a:r>
              <a:rPr lang="en-US" sz="800" dirty="0" err="1">
                <a:solidFill>
                  <a:schemeClr val="bg1"/>
                </a:solidFill>
              </a:rPr>
              <a:t>obim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proizvodnje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odnosno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prodaje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prodajna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cijena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ostaje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uvijek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ista</a:t>
            </a:r>
            <a:r>
              <a:rPr lang="en-US" sz="800" dirty="0">
                <a:solidFill>
                  <a:schemeClr val="bg1"/>
                </a:solidFill>
              </a:rPr>
              <a:t> - </a:t>
            </a:r>
            <a:r>
              <a:rPr lang="en-US" sz="800" dirty="0" err="1">
                <a:solidFill>
                  <a:schemeClr val="bg1"/>
                </a:solidFill>
              </a:rPr>
              <a:t>cijena</a:t>
            </a:r>
            <a:r>
              <a:rPr lang="en-US" sz="800" dirty="0">
                <a:solidFill>
                  <a:schemeClr val="bg1"/>
                </a:solidFill>
              </a:rPr>
              <a:t> je </a:t>
            </a:r>
            <a:r>
              <a:rPr lang="en-US" sz="800" dirty="0" err="1">
                <a:solidFill>
                  <a:schemeClr val="bg1"/>
                </a:solidFill>
              </a:rPr>
              <a:t>parametarska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veličina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tj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r>
              <a:rPr lang="en-US" sz="800" dirty="0" err="1">
                <a:solidFill>
                  <a:schemeClr val="bg1"/>
                </a:solidFill>
              </a:rPr>
              <a:t>preduzetnik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svojim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poslovnim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odlukama</a:t>
            </a:r>
            <a:r>
              <a:rPr lang="en-US" sz="800" dirty="0">
                <a:solidFill>
                  <a:schemeClr val="bg1"/>
                </a:solidFill>
              </a:rPr>
              <a:t> ne </a:t>
            </a:r>
            <a:r>
              <a:rPr lang="en-US" sz="800" dirty="0" err="1">
                <a:solidFill>
                  <a:schemeClr val="bg1"/>
                </a:solidFill>
              </a:rPr>
              <a:t>može</a:t>
            </a:r>
            <a:r>
              <a:rPr lang="en-US" sz="800" dirty="0">
                <a:solidFill>
                  <a:schemeClr val="bg1"/>
                </a:solidFill>
              </a:rPr>
              <a:t> da </a:t>
            </a:r>
            <a:r>
              <a:rPr lang="en-US" sz="800" dirty="0" err="1">
                <a:solidFill>
                  <a:schemeClr val="bg1"/>
                </a:solidFill>
              </a:rPr>
              <a:t>utiče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cijenu</a:t>
            </a:r>
            <a:r>
              <a:rPr lang="en-US" sz="8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800" dirty="0" err="1">
                <a:solidFill>
                  <a:schemeClr val="bg1"/>
                </a:solidFill>
              </a:rPr>
              <a:t>Ništa</a:t>
            </a:r>
            <a:r>
              <a:rPr lang="en-US" sz="800" dirty="0">
                <a:solidFill>
                  <a:schemeClr val="bg1"/>
                </a:solidFill>
              </a:rPr>
              <a:t> od toga ne </a:t>
            </a:r>
            <a:r>
              <a:rPr lang="en-US" sz="800" dirty="0" err="1">
                <a:solidFill>
                  <a:schemeClr val="bg1"/>
                </a:solidFill>
              </a:rPr>
              <a:t>važi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za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monopolistu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budući</a:t>
            </a:r>
            <a:r>
              <a:rPr lang="en-US" sz="800" dirty="0">
                <a:solidFill>
                  <a:schemeClr val="bg1"/>
                </a:solidFill>
              </a:rPr>
              <a:t> da se on </a:t>
            </a:r>
            <a:r>
              <a:rPr lang="en-US" sz="800" dirty="0" err="1">
                <a:solidFill>
                  <a:schemeClr val="bg1"/>
                </a:solidFill>
              </a:rPr>
              <a:t>suočava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krivom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agregatne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tražnje</a:t>
            </a:r>
            <a:r>
              <a:rPr lang="en-US" sz="800" dirty="0">
                <a:solidFill>
                  <a:schemeClr val="bg1"/>
                </a:solidFill>
              </a:rPr>
              <a:t> - </a:t>
            </a:r>
            <a:r>
              <a:rPr lang="en-US" sz="800" dirty="0" err="1">
                <a:solidFill>
                  <a:schemeClr val="bg1"/>
                </a:solidFill>
              </a:rPr>
              <a:t>niko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drugi</a:t>
            </a:r>
            <a:r>
              <a:rPr lang="en-US" sz="800" dirty="0">
                <a:solidFill>
                  <a:schemeClr val="bg1"/>
                </a:solidFill>
              </a:rPr>
              <a:t> ne </a:t>
            </a:r>
            <a:r>
              <a:rPr lang="en-US" sz="800" dirty="0" err="1">
                <a:solidFill>
                  <a:schemeClr val="bg1"/>
                </a:solidFill>
              </a:rPr>
              <a:t>može</a:t>
            </a:r>
            <a:r>
              <a:rPr lang="en-US" sz="800" dirty="0">
                <a:solidFill>
                  <a:schemeClr val="bg1"/>
                </a:solidFill>
              </a:rPr>
              <a:t> da </a:t>
            </a:r>
            <a:r>
              <a:rPr lang="en-US" sz="800" dirty="0" err="1">
                <a:solidFill>
                  <a:schemeClr val="bg1"/>
                </a:solidFill>
              </a:rPr>
              <a:t>ponudi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taj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proizvod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tržištu</a:t>
            </a:r>
            <a:r>
              <a:rPr lang="en-US" sz="800" dirty="0">
                <a:solidFill>
                  <a:schemeClr val="bg1"/>
                </a:solidFill>
              </a:rPr>
              <a:t>, pa </a:t>
            </a:r>
            <a:r>
              <a:rPr lang="en-US" sz="800" dirty="0" err="1">
                <a:solidFill>
                  <a:schemeClr val="bg1"/>
                </a:solidFill>
              </a:rPr>
              <a:t>svaka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promjena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ponude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predstavlja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promjenu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ukupne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ponuđene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količine</a:t>
            </a:r>
            <a:r>
              <a:rPr lang="en-US" sz="800" dirty="0">
                <a:solidFill>
                  <a:schemeClr val="bg1"/>
                </a:solidFill>
              </a:rPr>
              <a:t>, pa time </a:t>
            </a:r>
            <a:r>
              <a:rPr lang="en-US" sz="800" dirty="0" err="1">
                <a:solidFill>
                  <a:schemeClr val="bg1"/>
                </a:solidFill>
              </a:rPr>
              <a:t>utiče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promjenu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stanja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tržištu</a:t>
            </a:r>
            <a:r>
              <a:rPr lang="en-US" sz="800" dirty="0" smtClean="0">
                <a:solidFill>
                  <a:schemeClr val="bg1"/>
                </a:solidFill>
              </a:rPr>
              <a:t>.</a:t>
            </a:r>
            <a:endParaRPr lang="sr-Latn-ME" sz="800" dirty="0" smtClean="0">
              <a:solidFill>
                <a:schemeClr val="bg1"/>
              </a:solidFill>
            </a:endParaRPr>
          </a:p>
          <a:p>
            <a:pPr algn="just"/>
            <a:r>
              <a:rPr lang="en-US" sz="800" dirty="0" err="1" smtClean="0">
                <a:solidFill>
                  <a:schemeClr val="bg1"/>
                </a:solidFill>
              </a:rPr>
              <a:t>Zbog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>
                <a:solidFill>
                  <a:schemeClr val="bg1"/>
                </a:solidFill>
              </a:rPr>
              <a:t>toga </a:t>
            </a:r>
            <a:r>
              <a:rPr lang="en-US" sz="800" dirty="0" err="1">
                <a:solidFill>
                  <a:schemeClr val="bg1"/>
                </a:solidFill>
              </a:rPr>
              <a:t>svaka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poslovna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odluka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ima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uticaja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cijenu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 smtClean="0">
                <a:solidFill>
                  <a:schemeClr val="bg1"/>
                </a:solidFill>
              </a:rPr>
              <a:t>tj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r>
              <a:rPr lang="en-US" sz="800" dirty="0" err="1">
                <a:solidFill>
                  <a:schemeClr val="bg1"/>
                </a:solidFill>
              </a:rPr>
              <a:t>cijenu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svih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jedinica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proizvoda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koje</a:t>
            </a:r>
            <a:r>
              <a:rPr lang="en-US" sz="800" dirty="0">
                <a:solidFill>
                  <a:schemeClr val="bg1"/>
                </a:solidFill>
              </a:rPr>
              <a:t> se </a:t>
            </a:r>
            <a:r>
              <a:rPr lang="en-US" sz="800" dirty="0" err="1">
                <a:solidFill>
                  <a:schemeClr val="bg1"/>
                </a:solidFill>
              </a:rPr>
              <a:t>razmenjuju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tržištu</a:t>
            </a:r>
            <a:r>
              <a:rPr lang="en-US" sz="800" dirty="0">
                <a:solidFill>
                  <a:schemeClr val="bg1"/>
                </a:solidFill>
              </a:rPr>
              <a:t>, pa time </a:t>
            </a:r>
            <a:r>
              <a:rPr lang="en-US" sz="800" dirty="0" err="1">
                <a:solidFill>
                  <a:schemeClr val="bg1"/>
                </a:solidFill>
              </a:rPr>
              <a:t>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ukupne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prihode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monopoliste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endParaRPr lang="en-US" sz="800" dirty="0" smtClean="0">
              <a:solidFill>
                <a:schemeClr val="bg1"/>
              </a:solidFill>
            </a:endParaRPr>
          </a:p>
          <a:p>
            <a:pPr algn="just"/>
            <a:r>
              <a:rPr lang="en-US" sz="800" dirty="0" err="1" smtClean="0">
                <a:solidFill>
                  <a:schemeClr val="bg1"/>
                </a:solidFill>
              </a:rPr>
              <a:t>Shodno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>
                <a:solidFill>
                  <a:schemeClr val="bg1"/>
                </a:solidFill>
              </a:rPr>
              <a:t>tome, </a:t>
            </a:r>
            <a:r>
              <a:rPr lang="en-US" sz="800" dirty="0" err="1">
                <a:solidFill>
                  <a:schemeClr val="bg1"/>
                </a:solidFill>
              </a:rPr>
              <a:t>monopolisti</a:t>
            </a:r>
            <a:r>
              <a:rPr lang="en-US" sz="800" dirty="0">
                <a:solidFill>
                  <a:schemeClr val="bg1"/>
                </a:solidFill>
              </a:rPr>
              <a:t> je </a:t>
            </a:r>
            <a:r>
              <a:rPr lang="en-US" sz="800" dirty="0" err="1">
                <a:solidFill>
                  <a:schemeClr val="bg1"/>
                </a:solidFill>
              </a:rPr>
              <a:t>jasno</a:t>
            </a:r>
            <a:r>
              <a:rPr lang="en-US" sz="800" dirty="0">
                <a:solidFill>
                  <a:schemeClr val="bg1"/>
                </a:solidFill>
              </a:rPr>
              <a:t> da </a:t>
            </a:r>
            <a:r>
              <a:rPr lang="en-US" sz="800" dirty="0" err="1">
                <a:solidFill>
                  <a:schemeClr val="bg1"/>
                </a:solidFill>
              </a:rPr>
              <a:t>povećanje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obima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sopstvene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ponude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neminovno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dovodi</a:t>
            </a:r>
            <a:r>
              <a:rPr lang="en-US" sz="800" dirty="0">
                <a:solidFill>
                  <a:schemeClr val="bg1"/>
                </a:solidFill>
              </a:rPr>
              <a:t> do </a:t>
            </a:r>
            <a:r>
              <a:rPr lang="en-US" sz="800" dirty="0" err="1">
                <a:solidFill>
                  <a:schemeClr val="bg1"/>
                </a:solidFill>
              </a:rPr>
              <a:t>pada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cijene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svih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jedinica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proizvoda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koje</a:t>
            </a:r>
            <a:r>
              <a:rPr lang="en-US" sz="800" dirty="0">
                <a:solidFill>
                  <a:schemeClr val="bg1"/>
                </a:solidFill>
              </a:rPr>
              <a:t> on </a:t>
            </a:r>
            <a:r>
              <a:rPr lang="en-US" sz="800" dirty="0" err="1">
                <a:solidFill>
                  <a:schemeClr val="bg1"/>
                </a:solidFill>
              </a:rPr>
              <a:t>prodaje</a:t>
            </a:r>
            <a:r>
              <a:rPr lang="en-US" sz="800" dirty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sz="800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985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40263" y="46652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2214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600" dirty="0">
                <a:solidFill>
                  <a:schemeClr val="bg1"/>
                </a:solidFill>
              </a:rPr>
              <a:t>UZROCI MONOPOLA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608852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</a:rPr>
              <a:t>Kako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monopol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nastaje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kako</a:t>
            </a:r>
            <a:r>
              <a:rPr lang="en-GB" sz="1000" dirty="0">
                <a:solidFill>
                  <a:schemeClr val="bg1"/>
                </a:solidFill>
              </a:rPr>
              <a:t> se </a:t>
            </a:r>
            <a:r>
              <a:rPr lang="en-GB" sz="1000" dirty="0" err="1">
                <a:solidFill>
                  <a:schemeClr val="bg1"/>
                </a:solidFill>
              </a:rPr>
              <a:t>održava</a:t>
            </a:r>
            <a:r>
              <a:rPr lang="en-GB" sz="1000" dirty="0">
                <a:solidFill>
                  <a:schemeClr val="bg1"/>
                </a:solidFill>
              </a:rPr>
              <a:t>? </a:t>
            </a:r>
            <a:r>
              <a:rPr lang="en-GB" sz="1000" dirty="0" smtClean="0">
                <a:solidFill>
                  <a:schemeClr val="bg1"/>
                </a:solidFill>
              </a:rPr>
              <a:t>Koji </a:t>
            </a:r>
            <a:r>
              <a:rPr lang="en-GB" sz="1000" dirty="0" err="1">
                <a:solidFill>
                  <a:schemeClr val="bg1"/>
                </a:solidFill>
              </a:rPr>
              <a:t>su</a:t>
            </a:r>
            <a:r>
              <a:rPr lang="en-GB" sz="1000" dirty="0">
                <a:solidFill>
                  <a:schemeClr val="bg1"/>
                </a:solidFill>
              </a:rPr>
              <a:t> to </a:t>
            </a:r>
            <a:r>
              <a:rPr lang="en-GB" sz="1000" dirty="0" err="1">
                <a:solidFill>
                  <a:schemeClr val="bg1"/>
                </a:solidFill>
              </a:rPr>
              <a:t>uzroci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mehanizmi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koji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omogućavaju</a:t>
            </a:r>
            <a:r>
              <a:rPr lang="en-GB" sz="1000" dirty="0">
                <a:solidFill>
                  <a:schemeClr val="bg1"/>
                </a:solidFill>
              </a:rPr>
              <a:t> da </a:t>
            </a:r>
            <a:r>
              <a:rPr lang="en-GB" sz="1000" dirty="0" err="1" smtClean="0">
                <a:solidFill>
                  <a:schemeClr val="bg1"/>
                </a:solidFill>
              </a:rPr>
              <a:t>monopol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 err="1" smtClean="0">
                <a:solidFill>
                  <a:schemeClr val="bg1"/>
                </a:solidFill>
              </a:rPr>
              <a:t>nastane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</a:t>
            </a:r>
            <a:r>
              <a:rPr lang="en-GB" sz="1000" dirty="0">
                <a:solidFill>
                  <a:schemeClr val="bg1"/>
                </a:solidFill>
              </a:rPr>
              <a:t> da se </a:t>
            </a:r>
            <a:r>
              <a:rPr lang="en-GB" sz="1000" dirty="0" err="1">
                <a:solidFill>
                  <a:schemeClr val="bg1"/>
                </a:solidFill>
              </a:rPr>
              <a:t>održi</a:t>
            </a:r>
            <a:r>
              <a:rPr lang="en-GB" sz="1000" dirty="0">
                <a:solidFill>
                  <a:schemeClr val="bg1"/>
                </a:solidFill>
              </a:rPr>
              <a:t>? </a:t>
            </a:r>
            <a:r>
              <a:rPr lang="en-GB" sz="1000" dirty="0" err="1" smtClean="0">
                <a:solidFill>
                  <a:schemeClr val="bg1"/>
                </a:solidFill>
              </a:rPr>
              <a:t>Suštinski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najveći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deo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tih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uzroka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može</a:t>
            </a:r>
            <a:r>
              <a:rPr lang="en-GB" sz="1000" dirty="0">
                <a:solidFill>
                  <a:schemeClr val="bg1"/>
                </a:solidFill>
              </a:rPr>
              <a:t> se </a:t>
            </a:r>
            <a:r>
              <a:rPr lang="en-GB" sz="1000" dirty="0" err="1">
                <a:solidFill>
                  <a:schemeClr val="bg1"/>
                </a:solidFill>
              </a:rPr>
              <a:t>sagledati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putem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analize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barijera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ulasku</a:t>
            </a:r>
            <a:r>
              <a:rPr lang="en-GB" sz="10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GB" sz="1000" dirty="0" err="1" smtClean="0">
                <a:solidFill>
                  <a:schemeClr val="bg1"/>
                </a:solidFill>
              </a:rPr>
              <a:t>tj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r>
              <a:rPr lang="en-GB" sz="1000" dirty="0" err="1">
                <a:solidFill>
                  <a:schemeClr val="bg1"/>
                </a:solidFill>
              </a:rPr>
              <a:t>odgovora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pitanje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zbog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čega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samo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jedan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proizvođač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može</a:t>
            </a:r>
            <a:r>
              <a:rPr lang="en-GB" sz="1000" dirty="0">
                <a:solidFill>
                  <a:schemeClr val="bg1"/>
                </a:solidFill>
              </a:rPr>
              <a:t> da se </a:t>
            </a:r>
            <a:r>
              <a:rPr lang="en-GB" sz="1000" dirty="0" err="1">
                <a:solidFill>
                  <a:schemeClr val="bg1"/>
                </a:solidFill>
              </a:rPr>
              <a:t>pojavljuje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tržištu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odnosno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zbog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 err="1" smtClean="0">
                <a:solidFill>
                  <a:schemeClr val="bg1"/>
                </a:solidFill>
              </a:rPr>
              <a:t>čega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niko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čak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ni</a:t>
            </a:r>
            <a:r>
              <a:rPr lang="en-GB" sz="1000" dirty="0">
                <a:solidFill>
                  <a:schemeClr val="bg1"/>
                </a:solidFill>
              </a:rPr>
              <a:t> u </a:t>
            </a:r>
            <a:r>
              <a:rPr lang="en-GB" sz="1000" dirty="0" err="1">
                <a:solidFill>
                  <a:schemeClr val="bg1"/>
                </a:solidFill>
              </a:rPr>
              <a:t>uslovima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postojanja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ekonomskog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profita</a:t>
            </a:r>
            <a:r>
              <a:rPr lang="en-GB" sz="1000" dirty="0">
                <a:solidFill>
                  <a:schemeClr val="bg1"/>
                </a:solidFill>
              </a:rPr>
              <a:t>, ne </a:t>
            </a:r>
            <a:r>
              <a:rPr lang="en-GB" sz="1000" dirty="0" err="1">
                <a:solidFill>
                  <a:schemeClr val="bg1"/>
                </a:solidFill>
              </a:rPr>
              <a:t>može</a:t>
            </a:r>
            <a:r>
              <a:rPr lang="en-GB" sz="1000" dirty="0">
                <a:solidFill>
                  <a:schemeClr val="bg1"/>
                </a:solidFill>
              </a:rPr>
              <a:t> da </a:t>
            </a:r>
            <a:r>
              <a:rPr lang="en-GB" sz="1000" dirty="0" err="1">
                <a:solidFill>
                  <a:schemeClr val="bg1"/>
                </a:solidFill>
              </a:rPr>
              <a:t>uđe</a:t>
            </a:r>
            <a:r>
              <a:rPr lang="en-GB" sz="1000" dirty="0">
                <a:solidFill>
                  <a:schemeClr val="bg1"/>
                </a:solidFill>
              </a:rPr>
              <a:t> u </a:t>
            </a:r>
            <a:r>
              <a:rPr lang="en-GB" sz="1000" dirty="0" err="1">
                <a:solidFill>
                  <a:schemeClr val="bg1"/>
                </a:solidFill>
              </a:rPr>
              <a:t>posmatranu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granu</a:t>
            </a:r>
            <a:r>
              <a:rPr lang="en-GB" sz="1000" dirty="0" smtClean="0">
                <a:solidFill>
                  <a:schemeClr val="bg1"/>
                </a:solidFill>
              </a:rPr>
              <a:t>.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 err="1" smtClean="0">
                <a:solidFill>
                  <a:schemeClr val="bg1"/>
                </a:solidFill>
              </a:rPr>
              <a:t>Najznačajnije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barijere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ulasku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odnose</a:t>
            </a:r>
            <a:r>
              <a:rPr lang="en-GB" sz="1000" dirty="0">
                <a:solidFill>
                  <a:schemeClr val="bg1"/>
                </a:solidFill>
              </a:rPr>
              <a:t> se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 smtClean="0">
                <a:solidFill>
                  <a:schemeClr val="bg1"/>
                </a:solidFill>
              </a:rPr>
              <a:t>: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GB" sz="1000" dirty="0" smtClean="0">
                <a:solidFill>
                  <a:schemeClr val="bg1"/>
                </a:solidFill>
              </a:rPr>
              <a:t>1. </a:t>
            </a:r>
            <a:r>
              <a:rPr lang="en-GB" sz="1000" dirty="0" err="1" smtClean="0">
                <a:solidFill>
                  <a:schemeClr val="bg1"/>
                </a:solidFill>
              </a:rPr>
              <a:t>apsolutne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prednosti</a:t>
            </a:r>
            <a:r>
              <a:rPr lang="en-GB" sz="1000" dirty="0">
                <a:solidFill>
                  <a:schemeClr val="bg1"/>
                </a:solidFill>
              </a:rPr>
              <a:t> u </a:t>
            </a:r>
            <a:r>
              <a:rPr lang="en-GB" sz="1000" dirty="0" err="1">
                <a:solidFill>
                  <a:schemeClr val="bg1"/>
                </a:solidFill>
              </a:rPr>
              <a:t>troškovima</a:t>
            </a:r>
            <a:r>
              <a:rPr lang="en-GB" sz="1000" dirty="0">
                <a:solidFill>
                  <a:schemeClr val="bg1"/>
                </a:solidFill>
              </a:rPr>
              <a:t>;</a:t>
            </a:r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GB" sz="1000" dirty="0" smtClean="0">
                <a:solidFill>
                  <a:schemeClr val="bg1"/>
                </a:solidFill>
              </a:rPr>
              <a:t>2. </a:t>
            </a:r>
            <a:r>
              <a:rPr lang="en-GB" sz="1000" dirty="0" err="1" smtClean="0">
                <a:solidFill>
                  <a:schemeClr val="bg1"/>
                </a:solidFill>
              </a:rPr>
              <a:t>kontrolu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ključnih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inputa</a:t>
            </a:r>
            <a:r>
              <a:rPr lang="en-GB" sz="1000" dirty="0">
                <a:solidFill>
                  <a:schemeClr val="bg1"/>
                </a:solidFill>
              </a:rPr>
              <a:t>;</a:t>
            </a:r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GB" sz="1000" dirty="0" smtClean="0">
                <a:solidFill>
                  <a:schemeClr val="bg1"/>
                </a:solidFill>
              </a:rPr>
              <a:t>3. </a:t>
            </a:r>
            <a:r>
              <a:rPr lang="en-GB" sz="1000" dirty="0" err="1" smtClean="0">
                <a:solidFill>
                  <a:schemeClr val="bg1"/>
                </a:solidFill>
              </a:rPr>
              <a:t>strategije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eliminisanja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konkurenata</a:t>
            </a:r>
            <a:r>
              <a:rPr lang="en-GB" sz="1000" dirty="0">
                <a:solidFill>
                  <a:schemeClr val="bg1"/>
                </a:solidFill>
              </a:rPr>
              <a:t>;</a:t>
            </a:r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GB" sz="1000" dirty="0" smtClean="0">
                <a:solidFill>
                  <a:schemeClr val="bg1"/>
                </a:solidFill>
              </a:rPr>
              <a:t>4. </a:t>
            </a:r>
            <a:r>
              <a:rPr lang="en-GB" sz="1000" dirty="0" err="1" smtClean="0">
                <a:solidFill>
                  <a:schemeClr val="bg1"/>
                </a:solidFill>
              </a:rPr>
              <a:t>pravne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(</a:t>
            </a:r>
            <a:r>
              <a:rPr lang="en-GB" sz="1000" dirty="0" err="1">
                <a:solidFill>
                  <a:schemeClr val="bg1"/>
                </a:solidFill>
              </a:rPr>
              <a:t>administrativne</a:t>
            </a:r>
            <a:r>
              <a:rPr lang="en-GB" sz="1000" dirty="0">
                <a:solidFill>
                  <a:schemeClr val="bg1"/>
                </a:solidFill>
              </a:rPr>
              <a:t>) </a:t>
            </a:r>
            <a:r>
              <a:rPr lang="en-GB" sz="1000" dirty="0" err="1">
                <a:solidFill>
                  <a:schemeClr val="bg1"/>
                </a:solidFill>
              </a:rPr>
              <a:t>barijere</a:t>
            </a:r>
            <a:r>
              <a:rPr lang="en-GB" sz="1000" dirty="0">
                <a:solidFill>
                  <a:schemeClr val="bg1"/>
                </a:solidFill>
              </a:rPr>
              <a:t>;</a:t>
            </a:r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GB" sz="1000" dirty="0" smtClean="0">
                <a:solidFill>
                  <a:schemeClr val="bg1"/>
                </a:solidFill>
              </a:rPr>
              <a:t>5. </a:t>
            </a:r>
            <a:r>
              <a:rPr lang="en-GB" sz="1000" dirty="0" err="1" smtClean="0">
                <a:solidFill>
                  <a:schemeClr val="bg1"/>
                </a:solidFill>
              </a:rPr>
              <a:t>prirodni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monopol</a:t>
            </a:r>
            <a:r>
              <a:rPr lang="en-GB" sz="1000" dirty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	</a:t>
            </a:r>
            <a:r>
              <a:rPr lang="en-GB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46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35050" y="435644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0185" y="1524309"/>
            <a:ext cx="5292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400" b="1" dirty="0" smtClean="0">
                <a:solidFill>
                  <a:schemeClr val="bg1"/>
                </a:solidFill>
              </a:rPr>
              <a:t>           </a:t>
            </a:r>
            <a:r>
              <a:rPr lang="en-GB" sz="1400" b="1" dirty="0">
                <a:solidFill>
                  <a:schemeClr val="bg1"/>
                </a:solidFill>
              </a:rPr>
              <a:t>EFEKTI MONOPOLA NA DRUŠTVENO </a:t>
            </a:r>
            <a:r>
              <a:rPr lang="en-GB" sz="1400" b="1" dirty="0" err="1">
                <a:solidFill>
                  <a:schemeClr val="bg1"/>
                </a:solidFill>
              </a:rPr>
              <a:t>BLAGOSTANjE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56787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solidFill>
                  <a:schemeClr val="bg1"/>
                </a:solidFill>
              </a:rPr>
              <a:t>Koji </a:t>
            </a:r>
            <a:r>
              <a:rPr lang="en-GB" sz="1200" dirty="0" err="1">
                <a:solidFill>
                  <a:schemeClr val="bg1"/>
                </a:solidFill>
              </a:rPr>
              <a:t>su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osnovni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efekti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društveno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blagostanje</a:t>
            </a:r>
            <a:r>
              <a:rPr lang="en-GB" sz="1200" dirty="0">
                <a:solidFill>
                  <a:schemeClr val="bg1"/>
                </a:solidFill>
              </a:rPr>
              <a:t>? </a:t>
            </a:r>
            <a:r>
              <a:rPr lang="en-GB" sz="1200" dirty="0" err="1">
                <a:solidFill>
                  <a:schemeClr val="bg1"/>
                </a:solidFill>
              </a:rPr>
              <a:t>Pri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</a:rPr>
              <a:t>odgovoru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ovo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pitanje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treba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voditi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računa</a:t>
            </a:r>
            <a:r>
              <a:rPr lang="en-GB" sz="1200" dirty="0">
                <a:solidFill>
                  <a:schemeClr val="bg1"/>
                </a:solidFill>
              </a:rPr>
              <a:t> o tome da </a:t>
            </a:r>
            <a:r>
              <a:rPr lang="en-GB" sz="1200" dirty="0" err="1">
                <a:solidFill>
                  <a:schemeClr val="bg1"/>
                </a:solidFill>
              </a:rPr>
              <a:t>nije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</a:rPr>
              <a:t>riječ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dirty="0" err="1">
                <a:solidFill>
                  <a:schemeClr val="bg1"/>
                </a:solidFill>
              </a:rPr>
              <a:t>striktno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</a:rPr>
              <a:t>posmatrano</a:t>
            </a:r>
            <a:r>
              <a:rPr lang="en-GB" sz="1200" dirty="0">
                <a:solidFill>
                  <a:schemeClr val="bg1"/>
                </a:solidFill>
              </a:rPr>
              <a:t>, o </a:t>
            </a:r>
            <a:r>
              <a:rPr lang="en-GB" sz="1200" dirty="0" err="1">
                <a:solidFill>
                  <a:schemeClr val="bg1"/>
                </a:solidFill>
              </a:rPr>
              <a:t>troškovima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monopola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dirty="0" err="1">
                <a:solidFill>
                  <a:schemeClr val="bg1"/>
                </a:solidFill>
              </a:rPr>
              <a:t>već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b="1" dirty="0" err="1">
                <a:solidFill>
                  <a:schemeClr val="bg1"/>
                </a:solidFill>
              </a:rPr>
              <a:t>monopolskog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r>
              <a:rPr lang="en-GB" sz="1200" b="1" dirty="0" err="1">
                <a:solidFill>
                  <a:schemeClr val="bg1"/>
                </a:solidFill>
              </a:rPr>
              <a:t>ponašanja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dirty="0" err="1">
                <a:solidFill>
                  <a:schemeClr val="bg1"/>
                </a:solidFill>
              </a:rPr>
              <a:t>tj</a:t>
            </a:r>
            <a:r>
              <a:rPr lang="en-GB" sz="1200" dirty="0">
                <a:solidFill>
                  <a:schemeClr val="bg1"/>
                </a:solidFill>
              </a:rPr>
              <a:t>. „</a:t>
            </a:r>
            <a:r>
              <a:rPr lang="en-GB" sz="1200" dirty="0" err="1" smtClean="0">
                <a:solidFill>
                  <a:schemeClr val="bg1"/>
                </a:solidFill>
              </a:rPr>
              <a:t>zloupotrebe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monopolskog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položaja</a:t>
            </a:r>
            <a:r>
              <a:rPr lang="en-GB" sz="1200" dirty="0">
                <a:solidFill>
                  <a:schemeClr val="bg1"/>
                </a:solidFill>
              </a:rPr>
              <a:t>” </a:t>
            </a:r>
            <a:r>
              <a:rPr lang="en-GB" sz="1200" dirty="0" err="1">
                <a:solidFill>
                  <a:schemeClr val="bg1"/>
                </a:solidFill>
              </a:rPr>
              <a:t>kako</a:t>
            </a:r>
            <a:r>
              <a:rPr lang="en-GB" sz="1200" dirty="0">
                <a:solidFill>
                  <a:schemeClr val="bg1"/>
                </a:solidFill>
              </a:rPr>
              <a:t> se </a:t>
            </a:r>
            <a:r>
              <a:rPr lang="en-GB" sz="1200" dirty="0" err="1">
                <a:solidFill>
                  <a:schemeClr val="bg1"/>
                </a:solidFill>
              </a:rPr>
              <a:t>ponekad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monopolsko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ponašanje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naziva</a:t>
            </a:r>
            <a:r>
              <a:rPr lang="en-GB" sz="1200" dirty="0">
                <a:solidFill>
                  <a:schemeClr val="bg1"/>
                </a:solidFill>
              </a:rPr>
              <a:t> u </a:t>
            </a:r>
            <a:r>
              <a:rPr lang="en-GB" sz="1200" dirty="0" err="1">
                <a:solidFill>
                  <a:schemeClr val="bg1"/>
                </a:solidFill>
              </a:rPr>
              <a:t>pravnoj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literaturi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  <a:p>
            <a:pPr algn="just"/>
            <a:endParaRPr lang="en-GB" sz="1200" dirty="0" smtClean="0">
              <a:solidFill>
                <a:schemeClr val="bg1"/>
              </a:solidFill>
            </a:endParaRPr>
          </a:p>
          <a:p>
            <a:pPr algn="just"/>
            <a:r>
              <a:rPr lang="en-GB" sz="1200" dirty="0" err="1" smtClean="0">
                <a:solidFill>
                  <a:schemeClr val="bg1"/>
                </a:solidFill>
              </a:rPr>
              <a:t>Osnovni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mehanizmi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delovanja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društveno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blagostanje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zasnivaju</a:t>
            </a:r>
            <a:r>
              <a:rPr lang="en-GB" sz="1200" dirty="0">
                <a:solidFill>
                  <a:schemeClr val="bg1"/>
                </a:solidFill>
              </a:rPr>
              <a:t> se </a:t>
            </a:r>
            <a:r>
              <a:rPr lang="en-GB" sz="1200" dirty="0" err="1">
                <a:solidFill>
                  <a:schemeClr val="bg1"/>
                </a:solidFill>
              </a:rPr>
              <a:t>na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različitim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formama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ekonomske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neefikasnosti</a:t>
            </a:r>
            <a:r>
              <a:rPr lang="en-GB" sz="1200" dirty="0">
                <a:solidFill>
                  <a:schemeClr val="bg1"/>
                </a:solidFill>
              </a:rPr>
              <a:t> do </a:t>
            </a:r>
            <a:r>
              <a:rPr lang="en-GB" sz="1200" dirty="0" err="1">
                <a:solidFill>
                  <a:schemeClr val="bg1"/>
                </a:solidFill>
              </a:rPr>
              <a:t>kojih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dirty="0" err="1">
                <a:solidFill>
                  <a:schemeClr val="bg1"/>
                </a:solidFill>
              </a:rPr>
              <a:t>odnosno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monopolsko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ponašanje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dovodi</a:t>
            </a:r>
            <a:r>
              <a:rPr lang="en-GB" sz="12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1200" dirty="0">
              <a:solidFill>
                <a:schemeClr val="bg1"/>
              </a:solidFill>
            </a:endParaRPr>
          </a:p>
          <a:p>
            <a:pPr lvl="0" algn="just"/>
            <a:r>
              <a:rPr lang="en-GB" sz="1200" dirty="0" smtClean="0">
                <a:solidFill>
                  <a:schemeClr val="bg1"/>
                </a:solidFill>
              </a:rPr>
              <a:t>1. </a:t>
            </a:r>
            <a:r>
              <a:rPr lang="en-GB" sz="1200" dirty="0" err="1" smtClean="0">
                <a:solidFill>
                  <a:schemeClr val="bg1"/>
                </a:solidFill>
              </a:rPr>
              <a:t>alokativna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neefikasnost</a:t>
            </a:r>
            <a:r>
              <a:rPr lang="en-GB" sz="1200" dirty="0">
                <a:solidFill>
                  <a:schemeClr val="bg1"/>
                </a:solidFill>
              </a:rPr>
              <a:t>;</a:t>
            </a:r>
            <a:endParaRPr lang="en-US" sz="1200" dirty="0">
              <a:solidFill>
                <a:schemeClr val="bg1"/>
              </a:solidFill>
            </a:endParaRPr>
          </a:p>
          <a:p>
            <a:pPr lvl="0" algn="just"/>
            <a:r>
              <a:rPr lang="en-GB" sz="1200" dirty="0" smtClean="0">
                <a:solidFill>
                  <a:schemeClr val="bg1"/>
                </a:solidFill>
              </a:rPr>
              <a:t>2. </a:t>
            </a:r>
            <a:r>
              <a:rPr lang="en-GB" sz="1200" dirty="0" err="1" smtClean="0">
                <a:solidFill>
                  <a:schemeClr val="bg1"/>
                </a:solidFill>
              </a:rPr>
              <a:t>proizvodna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neefikasnost</a:t>
            </a:r>
            <a:r>
              <a:rPr lang="en-GB" sz="1200" dirty="0">
                <a:solidFill>
                  <a:schemeClr val="bg1"/>
                </a:solidFill>
              </a:rPr>
              <a:t>;</a:t>
            </a:r>
            <a:endParaRPr lang="en-US" sz="1200" dirty="0">
              <a:solidFill>
                <a:schemeClr val="bg1"/>
              </a:solidFill>
            </a:endParaRPr>
          </a:p>
          <a:p>
            <a:pPr lvl="0" algn="just"/>
            <a:r>
              <a:rPr lang="en-GB" sz="1200" dirty="0" smtClean="0">
                <a:solidFill>
                  <a:schemeClr val="bg1"/>
                </a:solidFill>
              </a:rPr>
              <a:t>3. </a:t>
            </a:r>
            <a:r>
              <a:rPr lang="en-GB" sz="1200" dirty="0" err="1" smtClean="0">
                <a:solidFill>
                  <a:schemeClr val="bg1"/>
                </a:solidFill>
              </a:rPr>
              <a:t>dinamička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neefikasnost</a:t>
            </a:r>
            <a:r>
              <a:rPr lang="en-GB" sz="1200" dirty="0">
                <a:solidFill>
                  <a:schemeClr val="bg1"/>
                </a:solidFill>
              </a:rPr>
              <a:t>;</a:t>
            </a:r>
            <a:endParaRPr lang="en-US" sz="1200" dirty="0">
              <a:solidFill>
                <a:schemeClr val="bg1"/>
              </a:solidFill>
            </a:endParaRPr>
          </a:p>
          <a:p>
            <a:pPr lvl="0" algn="just"/>
            <a:r>
              <a:rPr lang="en-GB" sz="1200" dirty="0" smtClean="0">
                <a:solidFill>
                  <a:schemeClr val="bg1"/>
                </a:solidFill>
              </a:rPr>
              <a:t>4. </a:t>
            </a:r>
            <a:r>
              <a:rPr lang="en-GB" sz="1200" dirty="0" err="1" smtClean="0">
                <a:solidFill>
                  <a:schemeClr val="bg1"/>
                </a:solidFill>
              </a:rPr>
              <a:t>rasipanje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rente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534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2294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PRIRODNI MONOPOL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621836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800" b="1" dirty="0" err="1">
                <a:solidFill>
                  <a:schemeClr val="bg1"/>
                </a:solidFill>
              </a:rPr>
              <a:t>Prirodni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monopol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nema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nikakve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veze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za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prirodom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prirodnim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bogatstvima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već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načinom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koji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nastao</a:t>
            </a:r>
            <a:r>
              <a:rPr lang="en-GB" sz="800" dirty="0">
                <a:solidFill>
                  <a:schemeClr val="bg1"/>
                </a:solidFill>
              </a:rPr>
              <a:t> - </a:t>
            </a:r>
            <a:r>
              <a:rPr lang="en-GB" sz="800" dirty="0" err="1">
                <a:solidFill>
                  <a:schemeClr val="bg1"/>
                </a:solidFill>
              </a:rPr>
              <a:t>prirodnim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putem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bez </a:t>
            </a:r>
            <a:r>
              <a:rPr lang="en-GB" sz="800" dirty="0" err="1">
                <a:solidFill>
                  <a:schemeClr val="bg1"/>
                </a:solidFill>
              </a:rPr>
              <a:t>ikakve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intervencije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države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Prirodni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se </a:t>
            </a:r>
            <a:r>
              <a:rPr lang="en-GB" sz="800" dirty="0" err="1" smtClean="0">
                <a:solidFill>
                  <a:schemeClr val="bg1"/>
                </a:solidFill>
              </a:rPr>
              <a:t>ukupna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tražnja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 smtClean="0">
                <a:solidFill>
                  <a:schemeClr val="bg1"/>
                </a:solidFill>
              </a:rPr>
              <a:t>cijelom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svom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obimu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nalazi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zoni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ekonomije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obima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funkciju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troškova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dostupnim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veličinama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ukupne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tržišne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tražnje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karakterišu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opadajući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prosječni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troškovi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Kako</a:t>
            </a:r>
            <a:r>
              <a:rPr lang="en-GB" sz="800" dirty="0">
                <a:solidFill>
                  <a:schemeClr val="bg1"/>
                </a:solidFill>
              </a:rPr>
              <a:t> se </a:t>
            </a:r>
            <a:r>
              <a:rPr lang="en-GB" sz="800" dirty="0" err="1">
                <a:solidFill>
                  <a:schemeClr val="bg1"/>
                </a:solidFill>
              </a:rPr>
              <a:t>dolazi</a:t>
            </a:r>
            <a:r>
              <a:rPr lang="en-GB" sz="800" dirty="0">
                <a:solidFill>
                  <a:schemeClr val="bg1"/>
                </a:solidFill>
              </a:rPr>
              <a:t> do </a:t>
            </a:r>
            <a:r>
              <a:rPr lang="en-GB" sz="800" dirty="0" err="1">
                <a:solidFill>
                  <a:schemeClr val="bg1"/>
                </a:solidFill>
              </a:rPr>
              <a:t>monopola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takvim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uslovima</a:t>
            </a:r>
            <a:r>
              <a:rPr lang="en-GB" sz="800" dirty="0" smtClean="0">
                <a:solidFill>
                  <a:schemeClr val="bg1"/>
                </a:solidFill>
              </a:rPr>
              <a:t>?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Pretpostavimo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da u </a:t>
            </a:r>
            <a:r>
              <a:rPr lang="en-GB" sz="800" dirty="0" err="1">
                <a:solidFill>
                  <a:schemeClr val="bg1"/>
                </a:solidFill>
              </a:rPr>
              <a:t>uslovima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opadajućih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prosječnih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troškova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 smtClean="0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rastućih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prinosa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nekoliko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konkurenata</a:t>
            </a:r>
            <a:r>
              <a:rPr lang="en-GB" sz="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Svaki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od </a:t>
            </a:r>
            <a:r>
              <a:rPr lang="en-GB" sz="800" dirty="0" err="1">
                <a:solidFill>
                  <a:schemeClr val="bg1"/>
                </a:solidFill>
              </a:rPr>
              <a:t>konkurenata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podsticaj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uveća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svoj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kako</a:t>
            </a:r>
            <a:r>
              <a:rPr lang="en-GB" sz="800" dirty="0">
                <a:solidFill>
                  <a:schemeClr val="bg1"/>
                </a:solidFill>
              </a:rPr>
              <a:t> bi </a:t>
            </a:r>
            <a:r>
              <a:rPr lang="en-GB" sz="800" dirty="0" err="1" smtClean="0">
                <a:solidFill>
                  <a:schemeClr val="bg1"/>
                </a:solidFill>
              </a:rPr>
              <a:t>na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taj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način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oborio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svoje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</a:rPr>
              <a:t>pros</a:t>
            </a:r>
            <a:r>
              <a:rPr lang="sr-Latn-ME" sz="800" dirty="0" smtClean="0">
                <a:solidFill>
                  <a:schemeClr val="bg1"/>
                </a:solidFill>
              </a:rPr>
              <a:t>j</a:t>
            </a:r>
            <a:r>
              <a:rPr lang="en-GB" sz="800" dirty="0" err="1" smtClean="0">
                <a:solidFill>
                  <a:schemeClr val="bg1"/>
                </a:solidFill>
              </a:rPr>
              <a:t>ečne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troškove</a:t>
            </a:r>
            <a:r>
              <a:rPr lang="en-GB" sz="800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što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bi mu </a:t>
            </a:r>
            <a:r>
              <a:rPr lang="en-GB" sz="800" dirty="0" err="1">
                <a:solidFill>
                  <a:schemeClr val="bg1"/>
                </a:solidFill>
              </a:rPr>
              <a:t>omogućilo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toj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osnovi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obori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cijenu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svog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ratom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cijena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širi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svoje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tržište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time </a:t>
            </a:r>
            <a:r>
              <a:rPr lang="en-GB" sz="800" dirty="0" err="1">
                <a:solidFill>
                  <a:schemeClr val="bg1"/>
                </a:solidFill>
              </a:rPr>
              <a:t>istiskuje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konkurente</a:t>
            </a:r>
            <a:r>
              <a:rPr lang="en-GB" sz="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Što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je </a:t>
            </a:r>
            <a:r>
              <a:rPr lang="en-GB" sz="800" dirty="0" err="1">
                <a:solidFill>
                  <a:schemeClr val="bg1"/>
                </a:solidFill>
              </a:rPr>
              <a:t>veći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proizvodnje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što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veće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učešće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tržištu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smtClean="0">
                <a:solidFill>
                  <a:schemeClr val="bg1"/>
                </a:solidFill>
              </a:rPr>
              <a:t>pros</a:t>
            </a:r>
            <a:r>
              <a:rPr lang="sr-Latn-ME" sz="800" dirty="0" smtClean="0">
                <a:solidFill>
                  <a:schemeClr val="bg1"/>
                </a:solidFill>
              </a:rPr>
              <a:t>j</a:t>
            </a:r>
            <a:r>
              <a:rPr lang="en-GB" sz="800" dirty="0" err="1" smtClean="0">
                <a:solidFill>
                  <a:schemeClr val="bg1"/>
                </a:solidFill>
              </a:rPr>
              <a:t>ečni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troškovi</a:t>
            </a:r>
            <a:r>
              <a:rPr lang="en-GB" sz="800" dirty="0" smtClean="0">
                <a:solidFill>
                  <a:schemeClr val="bg1"/>
                </a:solidFill>
              </a:rPr>
              <a:t> (</a:t>
            </a:r>
            <a:r>
              <a:rPr lang="en-GB" sz="800" dirty="0" err="1">
                <a:solidFill>
                  <a:schemeClr val="bg1"/>
                </a:solidFill>
              </a:rPr>
              <a:t>troškovi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jedinici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proizvoda</a:t>
            </a:r>
            <a:r>
              <a:rPr lang="en-GB" sz="800" dirty="0">
                <a:solidFill>
                  <a:schemeClr val="bg1"/>
                </a:solidFill>
              </a:rPr>
              <a:t>) </a:t>
            </a:r>
            <a:r>
              <a:rPr lang="en-GB" sz="800" dirty="0" err="1">
                <a:solidFill>
                  <a:schemeClr val="bg1"/>
                </a:solidFill>
              </a:rPr>
              <a:t>dalje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opadaju</a:t>
            </a:r>
            <a:r>
              <a:rPr lang="en-GB" sz="800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što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dovodi</a:t>
            </a:r>
            <a:r>
              <a:rPr lang="en-GB" sz="800" dirty="0">
                <a:solidFill>
                  <a:schemeClr val="bg1"/>
                </a:solidFill>
              </a:rPr>
              <a:t> do </a:t>
            </a:r>
            <a:r>
              <a:rPr lang="en-GB" sz="800" dirty="0" err="1">
                <a:solidFill>
                  <a:schemeClr val="bg1"/>
                </a:solidFill>
              </a:rPr>
              <a:t>još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intenzivnijeg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ra</a:t>
            </a:r>
            <a:r>
              <a:rPr lang="sr-Latn-ME" sz="800" dirty="0" smtClean="0">
                <a:solidFill>
                  <a:schemeClr val="bg1"/>
                </a:solidFill>
              </a:rPr>
              <a:t>s</a:t>
            </a:r>
            <a:r>
              <a:rPr lang="en-GB" sz="800" dirty="0" smtClean="0">
                <a:solidFill>
                  <a:schemeClr val="bg1"/>
                </a:solidFill>
              </a:rPr>
              <a:t>ta c</a:t>
            </a:r>
            <a:r>
              <a:rPr lang="sr-Latn-ME" sz="800" dirty="0" smtClean="0">
                <a:solidFill>
                  <a:schemeClr val="bg1"/>
                </a:solidFill>
              </a:rPr>
              <a:t>ij</a:t>
            </a:r>
            <a:r>
              <a:rPr lang="en-GB" sz="800" dirty="0" err="1" smtClean="0">
                <a:solidFill>
                  <a:schemeClr val="bg1"/>
                </a:solidFill>
              </a:rPr>
              <a:t>ena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Ovaj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podsticaj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postaje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snažniji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sve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dok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konkurenti</a:t>
            </a:r>
            <a:r>
              <a:rPr lang="en-GB" sz="800" dirty="0">
                <a:solidFill>
                  <a:schemeClr val="bg1"/>
                </a:solidFill>
              </a:rPr>
              <a:t> ne </a:t>
            </a:r>
            <a:r>
              <a:rPr lang="en-GB" sz="800" dirty="0" err="1">
                <a:solidFill>
                  <a:schemeClr val="bg1"/>
                </a:solidFill>
              </a:rPr>
              <a:t>budu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istisnuti</a:t>
            </a:r>
            <a:r>
              <a:rPr lang="en-GB" sz="800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tj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primorani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napuste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granu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Stoga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uslovima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prirodnog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konkurencija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nije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održiva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budući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svaki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konkurent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ima</a:t>
            </a:r>
            <a:endParaRPr lang="en-GB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snažan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podsticaj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sve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druge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konkurente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istisne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tržišta</a:t>
            </a:r>
            <a:r>
              <a:rPr lang="en-GB" sz="800" dirty="0" smtClean="0">
                <a:solidFill>
                  <a:schemeClr val="bg1"/>
                </a:solidFill>
              </a:rPr>
              <a:t>. </a:t>
            </a:r>
            <a:r>
              <a:rPr lang="en-GB" sz="800" dirty="0" err="1" smtClean="0">
                <a:solidFill>
                  <a:schemeClr val="bg1"/>
                </a:solidFill>
              </a:rPr>
              <a:t>Istiskivanje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tr</a:t>
            </a:r>
            <a:r>
              <a:rPr lang="sr-Latn-ME" sz="800" dirty="0" smtClean="0">
                <a:solidFill>
                  <a:schemeClr val="bg1"/>
                </a:solidFill>
              </a:rPr>
              <a:t>žišta mođe da se realizuje i preuzimanjem konkurenata,</a:t>
            </a:r>
          </a:p>
          <a:p>
            <a:pPr algn="just"/>
            <a:r>
              <a:rPr lang="sr-Latn-ME" sz="800" dirty="0" smtClean="0">
                <a:solidFill>
                  <a:schemeClr val="bg1"/>
                </a:solidFill>
              </a:rPr>
              <a:t>tj. spajanjem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sr-Latn-ME" sz="800" dirty="0" smtClean="0">
                <a:solidFill>
                  <a:schemeClr val="bg1"/>
                </a:solidFill>
              </a:rPr>
              <a:t>i pripajanjem više preduzeća. Takvi potezi dovode do realizacije ekonomije obima, čime se obaraju prosječni troškovi.</a:t>
            </a:r>
            <a:endParaRPr lang="en-GB" sz="800" dirty="0">
              <a:solidFill>
                <a:schemeClr val="bg1"/>
              </a:solidFill>
            </a:endParaRPr>
          </a:p>
          <a:p>
            <a:pPr lvl="0"/>
            <a:r>
              <a:rPr lang="en-GB" sz="800" dirty="0">
                <a:solidFill>
                  <a:schemeClr val="bg1"/>
                </a:solidFill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427438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40263" y="46652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5259" y="1457174"/>
            <a:ext cx="4838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400" b="1" dirty="0">
                <a:solidFill>
                  <a:schemeClr val="bg1"/>
                </a:solidFill>
              </a:rPr>
              <a:t>EKONOMSKA REGULACIJA I PRAVO KONKURENCIJE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0093" y="1958112"/>
            <a:ext cx="69878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1000" b="1" dirty="0" err="1">
                <a:solidFill>
                  <a:schemeClr val="bg1"/>
                </a:solidFill>
              </a:rPr>
              <a:t>Ekonomska</a:t>
            </a:r>
            <a:r>
              <a:rPr lang="en-GB" sz="1000" b="1" dirty="0">
                <a:solidFill>
                  <a:schemeClr val="bg1"/>
                </a:solidFill>
              </a:rPr>
              <a:t> </a:t>
            </a:r>
            <a:r>
              <a:rPr lang="en-GB" sz="1000" b="1" dirty="0" err="1">
                <a:solidFill>
                  <a:schemeClr val="bg1"/>
                </a:solidFill>
              </a:rPr>
              <a:t>regulacija</a:t>
            </a:r>
            <a:r>
              <a:rPr lang="en-GB" sz="1000" b="1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predstavlja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specifičnu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državnu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politiku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kojom</a:t>
            </a:r>
            <a:r>
              <a:rPr lang="en-GB" sz="1000" dirty="0">
                <a:solidFill>
                  <a:schemeClr val="bg1"/>
                </a:solidFill>
              </a:rPr>
              <a:t> se,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osnovu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striktno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definisanih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procedura</a:t>
            </a:r>
            <a:r>
              <a:rPr lang="en-GB" sz="1000" dirty="0" smtClean="0">
                <a:solidFill>
                  <a:schemeClr val="bg1"/>
                </a:solidFill>
              </a:rPr>
              <a:t>,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sr-Latn-ME" sz="1000" dirty="0" err="1">
                <a:solidFill>
                  <a:schemeClr val="bg1"/>
                </a:solidFill>
              </a:rPr>
              <a:t>o</a:t>
            </a:r>
            <a:r>
              <a:rPr lang="en-GB" sz="1000" dirty="0" err="1" smtClean="0">
                <a:solidFill>
                  <a:schemeClr val="bg1"/>
                </a:solidFill>
              </a:rPr>
              <a:t>dređuju</a:t>
            </a:r>
            <a:r>
              <a:rPr lang="sr-Latn-ME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neki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od </a:t>
            </a:r>
            <a:r>
              <a:rPr lang="en-GB" sz="1000" dirty="0" err="1">
                <a:solidFill>
                  <a:schemeClr val="bg1"/>
                </a:solidFill>
              </a:rPr>
              <a:t>osnovnih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parametara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poslovanja</a:t>
            </a:r>
            <a:r>
              <a:rPr lang="en-GB" sz="1000" dirty="0">
                <a:solidFill>
                  <a:schemeClr val="bg1"/>
                </a:solidFill>
              </a:rPr>
              <a:t> u </a:t>
            </a:r>
            <a:r>
              <a:rPr lang="en-GB" sz="1000" dirty="0" err="1">
                <a:solidFill>
                  <a:schemeClr val="bg1"/>
                </a:solidFill>
              </a:rPr>
              <a:t>izabranim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privrednim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granama</a:t>
            </a:r>
            <a:r>
              <a:rPr lang="en-GB" sz="1000" dirty="0" smtClean="0">
                <a:solidFill>
                  <a:schemeClr val="bg1"/>
                </a:solidFill>
              </a:rPr>
              <a:t> (</a:t>
            </a:r>
            <a:r>
              <a:rPr lang="en-GB" sz="1000" dirty="0" err="1">
                <a:solidFill>
                  <a:schemeClr val="bg1"/>
                </a:solidFill>
              </a:rPr>
              <a:t>prirodnim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monopolima</a:t>
            </a:r>
            <a:r>
              <a:rPr lang="en-GB" sz="1000" dirty="0" smtClean="0">
                <a:solidFill>
                  <a:schemeClr val="bg1"/>
                </a:solidFill>
              </a:rPr>
              <a:t>),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err="1" smtClean="0">
                <a:solidFill>
                  <a:schemeClr val="bg1"/>
                </a:solidFill>
              </a:rPr>
              <a:t>poput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prodajne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c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ene</a:t>
            </a:r>
            <a:r>
              <a:rPr lang="en-GB" sz="1000" dirty="0" smtClean="0">
                <a:solidFill>
                  <a:schemeClr val="bg1"/>
                </a:solidFill>
              </a:rPr>
              <a:t>,</a:t>
            </a:r>
            <a:r>
              <a:rPr lang="sr-Latn-ME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minimalne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količine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ponuđenog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proizvoda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obaveze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snabd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evanja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svakog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potrošača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err="1" smtClean="0">
                <a:solidFill>
                  <a:schemeClr val="bg1"/>
                </a:solidFill>
              </a:rPr>
              <a:t>koji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je </a:t>
            </a:r>
            <a:r>
              <a:rPr lang="en-GB" sz="1000" dirty="0" err="1" smtClean="0">
                <a:solidFill>
                  <a:schemeClr val="bg1"/>
                </a:solidFill>
              </a:rPr>
              <a:t>spreman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da </a:t>
            </a:r>
            <a:r>
              <a:rPr lang="en-GB" sz="1000" dirty="0" err="1">
                <a:solidFill>
                  <a:schemeClr val="bg1"/>
                </a:solidFill>
              </a:rPr>
              <a:t>plati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utvrđenu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c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enu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i</a:t>
            </a:r>
            <a:r>
              <a:rPr lang="sr-Latn-ME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minimalnog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kvaliteta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proizvoda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r>
              <a:rPr lang="en-GB" sz="1000" dirty="0" err="1">
                <a:solidFill>
                  <a:schemeClr val="bg1"/>
                </a:solidFill>
              </a:rPr>
              <a:t>Ipak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ekonomska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regulacija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svodi</a:t>
            </a:r>
            <a:r>
              <a:rPr lang="en-GB" sz="1000" dirty="0">
                <a:solidFill>
                  <a:schemeClr val="bg1"/>
                </a:solidFill>
              </a:rPr>
              <a:t> se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to da 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err="1" smtClean="0">
                <a:solidFill>
                  <a:schemeClr val="bg1"/>
                </a:solidFill>
              </a:rPr>
              <a:t>proizvođač-monopolista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nema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slobodu</a:t>
            </a:r>
            <a:r>
              <a:rPr lang="en-GB" sz="1000" dirty="0" smtClean="0">
                <a:solidFill>
                  <a:schemeClr val="bg1"/>
                </a:solidFill>
              </a:rPr>
              <a:t> da</a:t>
            </a:r>
            <a:r>
              <a:rPr lang="sr-Latn-ME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samostalno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odredi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c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enu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svog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proizvoda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r>
              <a:rPr lang="en-GB" sz="1000" dirty="0" err="1">
                <a:solidFill>
                  <a:schemeClr val="bg1"/>
                </a:solidFill>
              </a:rPr>
              <a:t>Osnovna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ideja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ekonomske</a:t>
            </a:r>
            <a:endParaRPr lang="sr-Latn-ME" sz="1000" dirty="0">
              <a:solidFill>
                <a:schemeClr val="bg1"/>
              </a:solidFill>
            </a:endParaRPr>
          </a:p>
          <a:p>
            <a:pPr algn="just"/>
            <a:r>
              <a:rPr lang="sr-Latn-ME" sz="1000" dirty="0" err="1">
                <a:solidFill>
                  <a:schemeClr val="bg1"/>
                </a:solidFill>
              </a:rPr>
              <a:t>r</a:t>
            </a:r>
            <a:r>
              <a:rPr lang="en-GB" sz="1000" dirty="0" err="1" smtClean="0">
                <a:solidFill>
                  <a:schemeClr val="bg1"/>
                </a:solidFill>
              </a:rPr>
              <a:t>egulacije</a:t>
            </a:r>
            <a:r>
              <a:rPr lang="sr-Latn-ME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jeste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da </a:t>
            </a:r>
            <a:r>
              <a:rPr lang="en-GB" sz="1000" dirty="0" smtClean="0">
                <a:solidFill>
                  <a:schemeClr val="bg1"/>
                </a:solidFill>
              </a:rPr>
              <a:t>c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enu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odredi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onom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nivou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kome</a:t>
            </a:r>
            <a:r>
              <a:rPr lang="sr-Latn-ME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bi </a:t>
            </a:r>
            <a:r>
              <a:rPr lang="en-GB" sz="1000" dirty="0">
                <a:solidFill>
                  <a:schemeClr val="bg1"/>
                </a:solidFill>
              </a:rPr>
              <a:t>je </a:t>
            </a:r>
            <a:r>
              <a:rPr lang="en-GB" sz="1000" dirty="0" err="1">
                <a:solidFill>
                  <a:schemeClr val="bg1"/>
                </a:solidFill>
              </a:rPr>
              <a:t>odredilo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savršeno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tržište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ukoliko</a:t>
            </a:r>
            <a:r>
              <a:rPr lang="en-GB" sz="1000" dirty="0">
                <a:solidFill>
                  <a:schemeClr val="bg1"/>
                </a:solidFill>
              </a:rPr>
              <a:t> bi </a:t>
            </a:r>
            <a:r>
              <a:rPr lang="en-GB" sz="1000" dirty="0" err="1">
                <a:solidFill>
                  <a:schemeClr val="bg1"/>
                </a:solidFill>
              </a:rPr>
              <a:t>konkurencija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postojala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err="1" smtClean="0">
                <a:solidFill>
                  <a:schemeClr val="bg1"/>
                </a:solidFill>
              </a:rPr>
              <a:t>i</a:t>
            </a:r>
            <a:r>
              <a:rPr lang="en-GB" sz="1000" dirty="0" smtClean="0">
                <a:solidFill>
                  <a:schemeClr val="bg1"/>
                </a:solidFill>
              </a:rPr>
              <a:t> da </a:t>
            </a:r>
            <a:r>
              <a:rPr lang="en-GB" sz="1000" dirty="0">
                <a:solidFill>
                  <a:schemeClr val="bg1"/>
                </a:solidFill>
              </a:rPr>
              <a:t>se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taj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način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eliminišu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negativni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efekti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monopola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na</a:t>
            </a:r>
            <a:r>
              <a:rPr lang="sr-Latn-ME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društveno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blagostanje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smtClean="0">
                <a:solidFill>
                  <a:schemeClr val="bg1"/>
                </a:solidFill>
              </a:rPr>
              <a:t>Na </a:t>
            </a:r>
            <a:r>
              <a:rPr lang="en-GB" sz="1000" dirty="0" err="1">
                <a:solidFill>
                  <a:schemeClr val="bg1"/>
                </a:solidFill>
              </a:rPr>
              <a:t>osnovu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navedenog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sl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edi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da </a:t>
            </a:r>
            <a:r>
              <a:rPr lang="en-GB" sz="1000" dirty="0" err="1">
                <a:solidFill>
                  <a:schemeClr val="bg1"/>
                </a:solidFill>
              </a:rPr>
              <a:t>primena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ekonomske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regulacije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isključuje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prim</a:t>
            </a:r>
            <a:r>
              <a:rPr lang="sr-Latn-ME" sz="1000" dirty="0" smtClean="0">
                <a:solidFill>
                  <a:schemeClr val="bg1"/>
                </a:solidFill>
              </a:rPr>
              <a:t>j</a:t>
            </a:r>
            <a:r>
              <a:rPr lang="en-GB" sz="1000" dirty="0" err="1" smtClean="0">
                <a:solidFill>
                  <a:schemeClr val="bg1"/>
                </a:solidFill>
              </a:rPr>
              <a:t>enu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prava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konkurencije</a:t>
            </a:r>
            <a:r>
              <a:rPr lang="sr-Latn-ME" sz="1000" dirty="0" smtClean="0">
                <a:solidFill>
                  <a:schemeClr val="bg1"/>
                </a:solidFill>
              </a:rPr>
              <a:t>.</a:t>
            </a:r>
            <a:r>
              <a:rPr lang="sr-Latn-ME" sz="1000" dirty="0" smtClean="0"/>
              <a:t>.</a:t>
            </a:r>
            <a:endParaRPr lang="en-US" sz="1000" dirty="0"/>
          </a:p>
          <a:p>
            <a:r>
              <a:rPr lang="en-GB" sz="1000" dirty="0" smtClean="0"/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049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8F1BA16-2017-4AF0-AE55-63CB617EB4CF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PCCQkd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PCCQkd7BdOSwAEAANoDAAAPAAAAAAAAAAEAAAAAAAAAAABub25lL3BsYXllci54bWxQSwUGAAAAAAEAAQA9AAAA7QEAAAAA"/>
  <p:tag name="ISPRING_PRESENTATION_TITLE" val="3672452"/>
  <p:tag name="ISPRING_RESOURCE_PATHS_HASH_PRESENTER" val="1f6aaa5e33622a7cfb4b198ead84b9174ff6f34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Leader108 PowerPlugs Templates for PowerPoi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1615</TotalTime>
  <Words>1141</Words>
  <Application>Microsoft Office PowerPoint</Application>
  <PresentationFormat>On-screen Show (16:9)</PresentationFormat>
  <Paragraphs>99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Fax</vt:lpstr>
      <vt:lpstr>Microsoft Tai Le</vt:lpstr>
      <vt:lpstr>Custom Design</vt:lpstr>
      <vt:lpstr>1_Custom Design</vt:lpstr>
      <vt:lpstr>TheLeader108 PowerPlugs Templates for PowerPoint</vt:lpstr>
      <vt:lpstr>Pravo konkurencije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3672452</dc:title>
  <dc:creator>Nitila</dc:creator>
  <cp:lastModifiedBy>Microsoft account</cp:lastModifiedBy>
  <cp:revision>118</cp:revision>
  <dcterms:created xsi:type="dcterms:W3CDTF">2011-02-10T19:50:35Z</dcterms:created>
  <dcterms:modified xsi:type="dcterms:W3CDTF">2022-03-31T10:33:40Z</dcterms:modified>
</cp:coreProperties>
</file>